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8895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ontserrat Light"/>
      <p:regular r:id="rId30"/>
      <p:bold r:id="rId31"/>
      <p:italic r:id="rId32"/>
      <p:boldItalic r:id="rId33"/>
    </p:embeddedFont>
    <p:embeddedFont>
      <p:font typeface="Red Hat Display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font" Target="fonts/MontserratSemiBold-italic.fntdata"/><Relationship Id="rId41" Type="http://schemas.openxmlformats.org/officeDocument/2006/relationships/font" Target="fonts/OpenSans-bold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italic.fntdata"/><Relationship Id="rId13" Type="http://schemas.openxmlformats.org/officeDocument/2006/relationships/slide" Target="slides/slide9.xml"/><Relationship Id="rId35" Type="http://schemas.openxmlformats.org/officeDocument/2006/relationships/font" Target="fonts/RedHatDisplay-bold.fntdata"/><Relationship Id="rId12" Type="http://schemas.openxmlformats.org/officeDocument/2006/relationships/slide" Target="slides/slide8.xml"/><Relationship Id="rId34" Type="http://schemas.openxmlformats.org/officeDocument/2006/relationships/font" Target="fonts/RedHatDisplay-regular.fntdata"/><Relationship Id="rId15" Type="http://schemas.openxmlformats.org/officeDocument/2006/relationships/slide" Target="slides/slide11.xml"/><Relationship Id="rId37" Type="http://schemas.openxmlformats.org/officeDocument/2006/relationships/font" Target="fonts/RedHatDisplay-boldItalic.fntdata"/><Relationship Id="rId14" Type="http://schemas.openxmlformats.org/officeDocument/2006/relationships/slide" Target="slides/slide10.xml"/><Relationship Id="rId36" Type="http://schemas.openxmlformats.org/officeDocument/2006/relationships/font" Target="fonts/RedHatDisplay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404890b01_0_41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404890b01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15465437e_0_4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15465437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15465437e_0_5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615465437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15465437e_0_5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15465437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15465437e_0_9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615465437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04890b01_0_57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404890b01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15465437e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154654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15465437e_0_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1546543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15465437e_0_17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15465437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15465437e_0_3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15465437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15465437e_0_5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15465437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15465437e_0_3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15465437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15465437e_0_4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15465437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550" y="-52150"/>
            <a:ext cx="12257400" cy="69093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773950" y="4814067"/>
            <a:ext cx="27075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6575" y="3608800"/>
            <a:ext cx="15002451" cy="71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66"/>
            <a:ext cx="12187759" cy="18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4280256" y="2407700"/>
            <a:ext cx="7111200" cy="155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 SemiBold"/>
              <a:buNone/>
              <a:defRPr sz="5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2794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⚬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77552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⚬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subTitle"/>
          </p:nvPr>
        </p:nvSpPr>
        <p:spPr>
          <a:xfrm>
            <a:off x="4279425" y="4122025"/>
            <a:ext cx="7112100" cy="4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8" name="Google Shape;18;p2" title="flock-prague-3.png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9443600" y="851700"/>
            <a:ext cx="1947999" cy="100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title="colur-honz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450" y="2471300"/>
            <a:ext cx="2521350" cy="29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76">
          <p15:clr>
            <a:srgbClr val="E46962"/>
          </p15:clr>
        </p15:guide>
        <p15:guide id="2" orient="horz" pos="626">
          <p15:clr>
            <a:srgbClr val="E46962"/>
          </p15:clr>
        </p15:guide>
        <p15:guide id="3" orient="horz" pos="2627">
          <p15:clr>
            <a:srgbClr val="E46962"/>
          </p15:clr>
        </p15:guide>
        <p15:guide id="4" pos="170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lide">
  <p:cSld name="CUSTOM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>
            <p:ph type="title"/>
          </p:nvPr>
        </p:nvSpPr>
        <p:spPr>
          <a:xfrm>
            <a:off x="857775" y="569225"/>
            <a:ext cx="49311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857775" y="1923827"/>
            <a:ext cx="49311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⚬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04800" lvl="2" marL="13716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04800" lvl="3" marL="18288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04800" lvl="4" marL="22860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○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04800" lvl="5" marL="27432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04800" lvl="6" marL="32004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04800" lvl="7" marL="36576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○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04800" lvl="8" marL="4114800" rtl="0">
              <a:lnSpc>
                <a:spcPct val="135000"/>
              </a:lnSpc>
              <a:spcBef>
                <a:spcPts val="2000"/>
              </a:spcBef>
              <a:spcAft>
                <a:spcPts val="200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2" type="subTitle"/>
          </p:nvPr>
        </p:nvSpPr>
        <p:spPr>
          <a:xfrm>
            <a:off x="857775" y="1332721"/>
            <a:ext cx="49311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00" name="Google Shape;10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2300" y="60652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blue)">
  <p:cSld name="MAIN_POINT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04" name="Google Shape;10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2300" y="57604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orange)">
  <p:cSld name="MAIN_POINT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3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08" name="Google Shape;10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2300" y="57604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green)">
  <p:cSld name="MAIN_POINT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12" name="Google Shape;11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2300" y="57604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purple)">
  <p:cSld name="MAIN_POINT_1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2300" y="57604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857775" y="569225"/>
            <a:ext cx="90078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57775" y="1923832"/>
            <a:ext cx="900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857775" y="1332724"/>
            <a:ext cx="900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300" y="6065287"/>
            <a:ext cx="1492650" cy="69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96">
          <p15:clr>
            <a:srgbClr val="E46962"/>
          </p15:clr>
        </p15:guide>
        <p15:guide id="2" orient="horz" pos="4197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(two columns)">
  <p:cSld name="CUSTOM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857775" y="569225"/>
            <a:ext cx="100554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57775" y="2187995"/>
            <a:ext cx="468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" type="subTitle"/>
          </p:nvPr>
        </p:nvSpPr>
        <p:spPr>
          <a:xfrm>
            <a:off x="857775" y="1596888"/>
            <a:ext cx="468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6225375" y="2187983"/>
            <a:ext cx="468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4" type="subTitle"/>
          </p:nvPr>
        </p:nvSpPr>
        <p:spPr>
          <a:xfrm>
            <a:off x="6225375" y="1596875"/>
            <a:ext cx="468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300" y="6065287"/>
            <a:ext cx="1492650" cy="69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>
            <p:ph idx="5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96">
          <p15:clr>
            <a:srgbClr val="E46962"/>
          </p15:clr>
        </p15:guide>
        <p15:guide id="2" pos="7317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(three columns)">
  <p:cSld name="CUSTOM_1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>
            <p:ph type="title"/>
          </p:nvPr>
        </p:nvSpPr>
        <p:spPr>
          <a:xfrm>
            <a:off x="857775" y="569225"/>
            <a:ext cx="108138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857775" y="2187996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2" type="subTitle"/>
          </p:nvPr>
        </p:nvSpPr>
        <p:spPr>
          <a:xfrm>
            <a:off x="857775" y="1596888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3" type="body"/>
          </p:nvPr>
        </p:nvSpPr>
        <p:spPr>
          <a:xfrm>
            <a:off x="4621324" y="2187983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4" type="subTitle"/>
          </p:nvPr>
        </p:nvSpPr>
        <p:spPr>
          <a:xfrm>
            <a:off x="4621324" y="1596875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5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6" type="body"/>
          </p:nvPr>
        </p:nvSpPr>
        <p:spPr>
          <a:xfrm>
            <a:off x="8384874" y="2187996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7" type="subTitle"/>
          </p:nvPr>
        </p:nvSpPr>
        <p:spPr>
          <a:xfrm>
            <a:off x="8384874" y="1596888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52" name="Google Shape;5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2300" y="60652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10614176" y="0"/>
            <a:ext cx="1574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6250" y="3289344"/>
            <a:ext cx="13029180" cy="62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⚬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●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○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42900" lvl="6" marL="32004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●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42900" lvl="7" marL="36576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○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42900" lvl="8" marL="4114800" rtl="0">
              <a:lnSpc>
                <a:spcPct val="125000"/>
              </a:lnSpc>
              <a:spcBef>
                <a:spcPts val="2000"/>
              </a:spcBef>
              <a:spcAft>
                <a:spcPts val="200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subTitle"/>
          </p:nvPr>
        </p:nvSpPr>
        <p:spPr>
          <a:xfrm>
            <a:off x="857775" y="1332725"/>
            <a:ext cx="80793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59" name="Google Shape;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666" y="208252"/>
            <a:ext cx="1199111" cy="5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">
  <p:cSld name="CUSTOM_1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>
            <p:ph type="title"/>
          </p:nvPr>
        </p:nvSpPr>
        <p:spPr>
          <a:xfrm>
            <a:off x="857775" y="569225"/>
            <a:ext cx="100554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857775" y="2547321"/>
            <a:ext cx="4687800" cy="31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2" type="subTitle"/>
          </p:nvPr>
        </p:nvSpPr>
        <p:spPr>
          <a:xfrm>
            <a:off x="857775" y="2016561"/>
            <a:ext cx="46878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6225375" y="2547310"/>
            <a:ext cx="4687800" cy="31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4" type="subTitle"/>
          </p:nvPr>
        </p:nvSpPr>
        <p:spPr>
          <a:xfrm>
            <a:off x="6225375" y="2016550"/>
            <a:ext cx="46878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5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70" name="Google Shape;70;p7"/>
          <p:cNvCxnSpPr/>
          <p:nvPr/>
        </p:nvCxnSpPr>
        <p:spPr>
          <a:xfrm>
            <a:off x="5893175" y="2096800"/>
            <a:ext cx="0" cy="3309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2300" y="6065287"/>
            <a:ext cx="1492650" cy="69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(branded)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-9576" y="871"/>
            <a:ext cx="12188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3950" y="339601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 slide">
  <p:cSld name="MAIN_POINT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-9576" y="871"/>
            <a:ext cx="12188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3950" y="339601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>
            <p:ph type="title"/>
          </p:nvPr>
        </p:nvSpPr>
        <p:spPr>
          <a:xfrm>
            <a:off x="2520700" y="2164050"/>
            <a:ext cx="62148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82" name="Google Shape;82;p9"/>
          <p:cNvCxnSpPr/>
          <p:nvPr/>
        </p:nvCxnSpPr>
        <p:spPr>
          <a:xfrm>
            <a:off x="9135300" y="2433775"/>
            <a:ext cx="0" cy="1173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9439525" y="2685825"/>
            <a:ext cx="2268600" cy="59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304800" lvl="0" marL="457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⚬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2" type="body"/>
          </p:nvPr>
        </p:nvSpPr>
        <p:spPr>
          <a:xfrm>
            <a:off x="817050" y="6440800"/>
            <a:ext cx="4545900" cy="2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⚬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Open Sans"/>
              <a:buChar char="■"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ended quotation slide">
  <p:cSld name="ONE_COLUMN_TEXT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10614176" y="0"/>
            <a:ext cx="1574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6250" y="3289344"/>
            <a:ext cx="13029180" cy="62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>
            <p:ph type="title"/>
          </p:nvPr>
        </p:nvSpPr>
        <p:spPr>
          <a:xfrm>
            <a:off x="773600" y="1416800"/>
            <a:ext cx="8509200" cy="3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" type="subTitle"/>
          </p:nvPr>
        </p:nvSpPr>
        <p:spPr>
          <a:xfrm>
            <a:off x="4745850" y="4841450"/>
            <a:ext cx="4563300" cy="5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500"/>
              </a:spcBef>
              <a:spcAft>
                <a:spcPts val="5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0"/>
          <p:cNvSpPr txBox="1"/>
          <p:nvPr>
            <p:ph idx="2" type="body"/>
          </p:nvPr>
        </p:nvSpPr>
        <p:spPr>
          <a:xfrm>
            <a:off x="773600" y="6414725"/>
            <a:ext cx="4545900" cy="2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■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9400" lvl="1" marL="9144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⚬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79400" lvl="2" marL="13716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■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●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○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■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●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Clr>
                <a:srgbClr val="B7B7B7"/>
              </a:buClr>
              <a:buSzPts val="800"/>
              <a:buFont typeface="Open Sans"/>
              <a:buChar char="○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Clr>
                <a:srgbClr val="B7B7B7"/>
              </a:buClr>
              <a:buSzPts val="800"/>
              <a:buFont typeface="Open Sans"/>
              <a:buChar char="■"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1" name="Google Shape;9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666" y="208252"/>
            <a:ext cx="1199111" cy="5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ontserrat"/>
              <a:buChar char="⚬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edoraproject.org/wiki/Architectures/RISC-V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hyperlink" Target="https://riseproject.dev" TargetMode="External"/><Relationship Id="rId22" Type="http://schemas.openxmlformats.org/officeDocument/2006/relationships/hyperlink" Target="https://openhwgroup.org" TargetMode="External"/><Relationship Id="rId21" Type="http://schemas.openxmlformats.org/officeDocument/2006/relationships/hyperlink" Target="https://wiki.riseproject.dev/" TargetMode="External"/><Relationship Id="rId24" Type="http://schemas.openxmlformats.org/officeDocument/2006/relationships/hyperlink" Target="https://chipsalliance.org" TargetMode="External"/><Relationship Id="rId23" Type="http://schemas.openxmlformats.org/officeDocument/2006/relationships/hyperlink" Target="https://www.youtube.com/watch?v=M1oa88WKYww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edoraproject.org/wiki/Architectures/RISC-V" TargetMode="External"/><Relationship Id="rId4" Type="http://schemas.openxmlformats.org/officeDocument/2006/relationships/hyperlink" Target="https://fedoraproject.org/wiki/Architectures/RISC-V/Installing" TargetMode="External"/><Relationship Id="rId9" Type="http://schemas.openxmlformats.org/officeDocument/2006/relationships/hyperlink" Target="https://app.element.io/?updated=1.11.3#/room/#riscv:fedoraproject.org" TargetMode="External"/><Relationship Id="rId26" Type="http://schemas.openxmlformats.org/officeDocument/2006/relationships/image" Target="../media/image21.png"/><Relationship Id="rId25" Type="http://schemas.openxmlformats.org/officeDocument/2006/relationships/image" Target="../media/image22.png"/><Relationship Id="rId5" Type="http://schemas.openxmlformats.org/officeDocument/2006/relationships/hyperlink" Target="https://fedora.riscv.rocks" TargetMode="External"/><Relationship Id="rId6" Type="http://schemas.openxmlformats.org/officeDocument/2006/relationships/hyperlink" Target="https://hub.docker.com/r/imbearchild/fedora-rv64" TargetMode="External"/><Relationship Id="rId7" Type="http://schemas.openxmlformats.org/officeDocument/2006/relationships/hyperlink" Target="https://github.com/rwmjones/fedora-riscv-kernel" TargetMode="External"/><Relationship Id="rId8" Type="http://schemas.openxmlformats.org/officeDocument/2006/relationships/hyperlink" Target="https://discussion.fedoraproject.org/tag/risc-v" TargetMode="External"/><Relationship Id="rId11" Type="http://schemas.openxmlformats.org/officeDocument/2006/relationships/hyperlink" Target="https://www.youtube.com/watch?v=2BQ7eOQdms8" TargetMode="External"/><Relationship Id="rId10" Type="http://schemas.openxmlformats.org/officeDocument/2006/relationships/hyperlink" Target="https://research.redhat.com/blog/research_project/disl-a-dynamic-infrastructure-services-layer-for-reconfigurable-hardware/" TargetMode="External"/><Relationship Id="rId13" Type="http://schemas.openxmlformats.org/officeDocument/2006/relationships/hyperlink" Target="https://riscv.org" TargetMode="External"/><Relationship Id="rId12" Type="http://schemas.openxmlformats.org/officeDocument/2006/relationships/hyperlink" Target="https://www.redhat.com/en/blog/red-hat-and-risc-v-far-edge-and-beyond" TargetMode="External"/><Relationship Id="rId15" Type="http://schemas.openxmlformats.org/officeDocument/2006/relationships/hyperlink" Target="https://tech.riscv.org/ecosystem/public/dashboard/9f6bf4ae-99bd-4717-b351-03465e8cf5f6" TargetMode="External"/><Relationship Id="rId14" Type="http://schemas.openxmlformats.org/officeDocument/2006/relationships/hyperlink" Target="https://wiki.riscv.org" TargetMode="External"/><Relationship Id="rId17" Type="http://schemas.openxmlformats.org/officeDocument/2006/relationships/hyperlink" Target="https://riscv.org/technical/technical-forums/" TargetMode="External"/><Relationship Id="rId16" Type="http://schemas.openxmlformats.org/officeDocument/2006/relationships/hyperlink" Target="https://riscv.org/exchange/" TargetMode="External"/><Relationship Id="rId19" Type="http://schemas.openxmlformats.org/officeDocument/2006/relationships/hyperlink" Target="https://riscv.org/risc-v-developer-boards/" TargetMode="External"/><Relationship Id="rId18" Type="http://schemas.openxmlformats.org/officeDocument/2006/relationships/hyperlink" Target="https://riscv.org/technical/specification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riscv.or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iseproject.dev" TargetMode="External"/><Relationship Id="rId4" Type="http://schemas.openxmlformats.org/officeDocument/2006/relationships/hyperlink" Target="https://wiki.riseproject.dev/display/HOME/RISE+Work+Group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280256" y="2407700"/>
            <a:ext cx="7111200" cy="155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and RISC-V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2794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77552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David Cantrell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Principal Software Engineer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Red Hat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Fedora Council and FESCo member</a:t>
            </a:r>
            <a:endParaRPr/>
          </a:p>
        </p:txBody>
      </p:sp>
      <p:sp>
        <p:nvSpPr>
          <p:cNvPr id="124" name="Google Shape;124;p16"/>
          <p:cNvSpPr txBox="1"/>
          <p:nvPr>
            <p:ph idx="3" type="subTitle"/>
          </p:nvPr>
        </p:nvSpPr>
        <p:spPr>
          <a:xfrm>
            <a:off x="4279425" y="4122025"/>
            <a:ext cx="7112100" cy="4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814082" y="652061"/>
            <a:ext cx="1014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Fedora Implementation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646300" y="1158914"/>
            <a:ext cx="85320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Fedora supports dozens of RISC-V platforms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Fedora 39 fully supported, Fedora 40 nearly all supported</a:t>
            </a:r>
            <a:b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Fedora 41/rawhide 93%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packages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OCI image courtesy of Docker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Discussion groups on both Matrix and Fedora Discussions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Also supports the Sipeed Lichee processors and laptop, </a:t>
            </a:r>
            <a:b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BeagleV-Ahead, Milk-V Pioneer, and many other </a:t>
            </a:r>
            <a:b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development boards and systems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https://fedoraproject.org/wiki/Architectures/RISC-V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6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9370" y="372575"/>
            <a:ext cx="2419980" cy="218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1974" y="2719322"/>
            <a:ext cx="3087376" cy="267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831403" y="462128"/>
            <a:ext cx="9927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Fedora Implementation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1518532" y="859824"/>
            <a:ext cx="6552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Fedora + RISC-V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Fedora RISC-V page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Fedora RISC-V Installing page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riscv.rocks koji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OCI image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kernel build page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Fedora Discussions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Matrix</a:t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 Hat + RISC-V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DISL project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RISC-V Summit keynote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recent blog</a:t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RISC-V International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technical wiki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software dashboard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RISC-V Exchange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technical forums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specifications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 boards program</a:t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RISE Project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technical wiki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OpenHW Group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Fedora + CVA6 demo</a:t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CHIPS Alliance</a:t>
            </a:r>
            <a:r>
              <a:rPr lang="en"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805954" y="3254412"/>
            <a:ext cx="4747426" cy="269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905067" y="1060918"/>
            <a:ext cx="3609063" cy="202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-25" y="623113"/>
            <a:ext cx="12189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Evolutionary Next Steps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492750" y="1520400"/>
            <a:ext cx="74700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RISC-V ‘Data Center’ Hardware Availability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Hardware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The current wave of SBC/Development platforms don’t represent Enterprise Server design. This is not a criticism, just an observation of the current market. We have a distinct lack of developer platforms. 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Server Definition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A standard definition of the minimum RVV + Extensions, plus minimum hardware specification doesn't yet exist. We have confidence it is forthcoming!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Until Enterprise Server hardware designs begin to become available  and a Server has a RISC-V specification of a minimum HW configuration, Fedora will remain as the Red Hat Flagship.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9247" y="3089129"/>
            <a:ext cx="4226289" cy="219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857775" y="569225"/>
            <a:ext cx="10055400" cy="507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23" name="Google Shape;223;p28"/>
          <p:cNvSpPr txBox="1"/>
          <p:nvPr>
            <p:ph idx="5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857775" y="569225"/>
            <a:ext cx="90078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DISCLAIMER: </a:t>
            </a:r>
            <a:r>
              <a:rPr lang="en"/>
              <a:t>This is not my presentation!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857775" y="1923832"/>
            <a:ext cx="900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This session was proposed by Isaac Chute of The Linux Foundation.  Isaac is the Director of RISC-V Software Ecosystem.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Isaac could not make it to Flock and asked me if I could give the presentation instead.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 do not work on RISC-V things as part of my day job.  I am on the Fedora Council and FESCo and at Red Hat I am part of the Software Management team where I work on dnf, rpm, and software adjacent to those tools.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RISC-V </a:t>
            </a:r>
            <a:r>
              <a:rPr b="1" i="1" lang="en"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"/>
              <a:t> interesting to me so I hope I can give a perspective from a long time Linux developer watching this ecosystem grow.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Please hold all questions until the end.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2" type="subTitle"/>
          </p:nvPr>
        </p:nvSpPr>
        <p:spPr>
          <a:xfrm>
            <a:off x="857775" y="1332724"/>
            <a:ext cx="900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Char char="■"/>
            </a:pPr>
            <a:r>
              <a:rPr lang="en" sz="1600"/>
              <a:t>What is RISC-V (brief)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Red Hat position on RISC-V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Short Term Planning - Fedora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600"/>
              <a:buChar char="■"/>
            </a:pPr>
            <a:r>
              <a:rPr lang="en" sz="1600"/>
              <a:t>Evolutionary Next Steps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857775" y="569225"/>
            <a:ext cx="10722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 Standard RISC Instruction Set Architecture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857775" y="1923825"/>
            <a:ext cx="7930200" cy="37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Next Generation of RISC</a:t>
            </a:r>
            <a:r>
              <a:rPr lang="en" sz="1700"/>
              <a:t> - </a:t>
            </a:r>
            <a:r>
              <a:rPr i="1" lang="en" sz="1700"/>
              <a:t>reduced instruction set computing</a:t>
            </a:r>
            <a:r>
              <a:rPr lang="en" sz="1700"/>
              <a:t> makes up a huge proportion of current architectures, including RISC-V, Arm, and PowerPC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ed Hat Display"/>
              <a:buChar char="■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Open Instruction Set Architecture</a:t>
            </a:r>
            <a:r>
              <a:rPr lang="en" sz="1700"/>
              <a:t> - ISA initially developed at UCB as the 5th generation of RISC, </a:t>
            </a:r>
            <a:r>
              <a:rPr i="1" lang="en" sz="1700"/>
              <a:t>published with a Creative Commons license</a:t>
            </a:r>
            <a:r>
              <a:rPr lang="en" sz="1700"/>
              <a:t>, enables both open and proprietary hardware designs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Font typeface="Red Hat Display"/>
              <a:buChar char="■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Open Process</a:t>
            </a:r>
            <a:r>
              <a:rPr lang="en" sz="1700"/>
              <a:t> - the RISC-V development community is made up of thousands of developers and hundreds of companies globally, all working collaboratively in a global foundation (</a:t>
            </a:r>
            <a:r>
              <a:rPr lang="en" sz="1700" u="sng">
                <a:hlinkClick r:id="rId3"/>
              </a:rPr>
              <a:t>riscv.org</a:t>
            </a:r>
            <a:r>
              <a:rPr lang="en" sz="1700"/>
              <a:t>) using best practices for open standards</a:t>
            </a:r>
            <a:endParaRPr sz="1700"/>
          </a:p>
        </p:txBody>
      </p:sp>
      <p:sp>
        <p:nvSpPr>
          <p:cNvPr id="145" name="Google Shape;145;p19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550" y="1687200"/>
            <a:ext cx="2577474" cy="3483597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5150" y="2486025"/>
            <a:ext cx="2343800" cy="2343800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313200" y="329750"/>
            <a:ext cx="11575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Hat’s position on RISC-V: Not If, but When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00615" y="1197866"/>
            <a:ext cx="7403100" cy="45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RISC-V represents the first commercial successful implementation of an open Instruction Set Architecture (ISA)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 cores available, both open and closed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the ISA copyright terms and IPR policies enable both fully open and completely proprietary designs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companies take it seriously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Western Digital converted its entire line of disk controllers to RISC-V in 2019, NVIDIA ships 8-12 RISC-V cores on every board, expected 92B TAM by 2030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Very popular globally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RISC-V development and production is roughly evenly spaced among Europe, Asia, and the Americas, with the organization RISC-V International based in Switzerland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981" y="925770"/>
            <a:ext cx="3719621" cy="2528310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-31406" r="0" t="-31406"/>
          <a:stretch/>
        </p:blipFill>
        <p:spPr>
          <a:xfrm>
            <a:off x="8168980" y="3320486"/>
            <a:ext cx="3719618" cy="243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61775" y="525300"/>
            <a:ext cx="119943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Hat’s position on RISC-V: Not If, but When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546683" y="1362150"/>
            <a:ext cx="74922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RISC-V Hardware and Software Ecosystem growing quickly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RISC-V Technical Working Groups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member-driven primary ISA development, curated by RISC-V Int’l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RISC-V Discussion Groups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open Google Groups and Slack channels for technical discussions about RISC-V, private working groups within RISC-V for ISA development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OpenHW Group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open hardware cores based on RISC-V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CHIPS Alliance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open hardware cores, interconnects, and development tools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671" y="1365568"/>
            <a:ext cx="3427267" cy="4390239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7278" y="1222480"/>
            <a:ext cx="2594113" cy="3323012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1045" y="3289757"/>
            <a:ext cx="2526188" cy="1816975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61775" y="525300"/>
            <a:ext cx="11946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Hat’s position on RISC-V: Not If, but When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34657" y="1351380"/>
            <a:ext cx="7431300" cy="4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RISC-V Standardization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Hardware and ISA standardization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‘Optional’ hardware support for features like vector/crypto is hard to reflect up into libraries or workloads. We would like to see crisp definitions for ISV versions.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Defined profiles &amp; platforms with minimum configurations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b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work to define the spec standards (eg. RVA23) and minimum HW configuration for different usage models (Server, Virt, Embedded etc) is key to adoption</a:t>
            </a:r>
            <a:endParaRPr sz="16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Hardware and ISA standardization</a:t>
            </a:r>
            <a:r>
              <a:rPr lang="en"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In general, Red Hat doesn't support vendors specific ISA extensions, despite enthusiasm from the HW vendors</a:t>
            </a:r>
            <a:endParaRPr b="1" sz="1300">
              <a:solidFill>
                <a:schemeClr val="dk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102" y="1325924"/>
            <a:ext cx="4204075" cy="4391402"/>
          </a:xfrm>
          <a:prstGeom prst="rect">
            <a:avLst/>
          </a:prstGeom>
          <a:noFill/>
          <a:ln cap="flat" cmpd="sng" w="9525">
            <a:solidFill>
              <a:srgbClr val="15151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61775" y="525300"/>
            <a:ext cx="120504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RISE is very important to Red Hat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48942" y="1322106"/>
            <a:ext cx="7385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 Hat understands that software ecosystems need help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51515"/>
                </a:solidFill>
                <a:latin typeface="Montserrat"/>
                <a:ea typeface="Montserrat"/>
                <a:cs typeface="Montserrat"/>
                <a:sym typeface="Montserrat"/>
              </a:rPr>
              <a:t>Founding member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the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RISE Project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which provide engineering and financial support for upstream projects to invigorate the RISC-V software ecosystem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 Hat chairs the </a:t>
            </a:r>
            <a:r>
              <a:rPr b="1" lang="en" sz="1600">
                <a:solidFill>
                  <a:srgbClr val="151515"/>
                </a:solidFill>
                <a:latin typeface="Montserrat"/>
                <a:ea typeface="Montserrat"/>
                <a:cs typeface="Montserrat"/>
                <a:sym typeface="Montserrat"/>
              </a:rPr>
              <a:t>Distro Integration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600" u="sng">
                <a:solidFill>
                  <a:srgbClr val="0066CC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working group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within RISE, focused on Linux and other binary distros, including </a:t>
            </a:r>
            <a:r>
              <a:rPr b="1" lang="en" sz="1600">
                <a:solidFill>
                  <a:srgbClr val="151515"/>
                </a:solidFill>
                <a:latin typeface="Montserrat"/>
                <a:ea typeface="Montserrat"/>
                <a:cs typeface="Montserrat"/>
                <a:sym typeface="Montserrat"/>
              </a:rPr>
              <a:t>Fedora</a:t>
            </a: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600">
              <a:solidFill>
                <a:srgbClr val="15151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5151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 Hat also chairs the Outreach Committee and serves on the RISE board as a voice for open source</a:t>
            </a:r>
            <a:endParaRPr sz="160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5">
            <a:alphaModFix/>
          </a:blip>
          <a:srcRect b="0" l="0" r="19380" t="0"/>
          <a:stretch/>
        </p:blipFill>
        <p:spPr>
          <a:xfrm>
            <a:off x="7856817" y="1047584"/>
            <a:ext cx="4255259" cy="3045119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5358" y="2980966"/>
            <a:ext cx="4178175" cy="2848108"/>
          </a:xfrm>
          <a:prstGeom prst="rect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idx="3" type="body"/>
          </p:nvPr>
        </p:nvSpPr>
        <p:spPr>
          <a:xfrm>
            <a:off x="903975" y="6501625"/>
            <a:ext cx="18606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dcantrell@redhat.com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1096025" y="406325"/>
            <a:ext cx="9996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Hat technology evolution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204" y="832460"/>
            <a:ext cx="9078586" cy="494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296" y="3701638"/>
            <a:ext cx="293523" cy="29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dora Project Presentation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1A2DA"/>
      </a:accent1>
      <a:accent2>
        <a:srgbClr val="294172"/>
      </a:accent2>
      <a:accent3>
        <a:srgbClr val="E59728"/>
      </a:accent3>
      <a:accent4>
        <a:srgbClr val="79DB32"/>
      </a:accent4>
      <a:accent5>
        <a:srgbClr val="A07CBC"/>
      </a:accent5>
      <a:accent6>
        <a:srgbClr val="FFFFFF"/>
      </a:accent6>
      <a:hlink>
        <a:srgbClr val="51A2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